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74" r:id="rId5"/>
    <p:sldId id="258" r:id="rId6"/>
    <p:sldId id="272" r:id="rId7"/>
    <p:sldId id="273" r:id="rId8"/>
    <p:sldId id="271" r:id="rId9"/>
    <p:sldId id="261" r:id="rId10"/>
    <p:sldId id="263" r:id="rId11"/>
    <p:sldId id="264" r:id="rId12"/>
    <p:sldId id="269" r:id="rId13"/>
    <p:sldId id="268" r:id="rId14"/>
    <p:sldId id="265" r:id="rId15"/>
    <p:sldId id="266" r:id="rId16"/>
    <p:sldId id="267" r:id="rId17"/>
    <p:sldId id="259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250" autoAdjust="0"/>
  </p:normalViewPr>
  <p:slideViewPr>
    <p:cSldViewPr>
      <p:cViewPr varScale="1">
        <p:scale>
          <a:sx n="66" d="100"/>
          <a:sy n="66" d="100"/>
        </p:scale>
        <p:origin x="1422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2.png>
</file>

<file path=ppt/media/image3.gif>
</file>

<file path=ppt/media/image4.jpe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96433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5727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0328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2629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3739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7796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980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4185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9967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6288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4139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B7FED-C926-4F1D-862F-6296A04E9E3D}" type="datetimeFigureOut">
              <a:rPr lang="en-AU" smtClean="0"/>
              <a:t>12/02/2019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A8630-B57C-47AB-A472-1D653D3217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4754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AU" sz="6000" dirty="0" smtClean="0"/>
              <a:t>EAS 3801</a:t>
            </a:r>
            <a:br>
              <a:rPr lang="en-AU" sz="6000" dirty="0" smtClean="0"/>
            </a:br>
            <a:r>
              <a:rPr lang="en-AU" sz="6000" dirty="0" smtClean="0"/>
              <a:t>Space Mechanics</a:t>
            </a:r>
            <a:endParaRPr lang="en-AU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sz="2800" dirty="0" err="1" smtClean="0"/>
              <a:t>Dr.</a:t>
            </a:r>
            <a:r>
              <a:rPr lang="en-AU" sz="2800" dirty="0" smtClean="0"/>
              <a:t> Ahmad </a:t>
            </a:r>
            <a:r>
              <a:rPr lang="en-AU" sz="2800" dirty="0" err="1" smtClean="0"/>
              <a:t>Salahuddin</a:t>
            </a:r>
            <a:r>
              <a:rPr lang="en-AU" sz="2800" dirty="0" smtClean="0"/>
              <a:t> </a:t>
            </a:r>
            <a:r>
              <a:rPr lang="en-AU" sz="2800" dirty="0" err="1" smtClean="0"/>
              <a:t>Mohd</a:t>
            </a:r>
            <a:r>
              <a:rPr lang="en-AU" sz="2800" dirty="0" smtClean="0"/>
              <a:t> </a:t>
            </a:r>
            <a:r>
              <a:rPr lang="en-AU" sz="2800" dirty="0" err="1" smtClean="0"/>
              <a:t>Harithuddin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3892673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AU" sz="3200" dirty="0" smtClean="0"/>
              <a:t>Elliptical Orbit (Kepler 1)</a:t>
            </a:r>
            <a:endParaRPr lang="en-AU" sz="3200" dirty="0"/>
          </a:p>
        </p:txBody>
      </p:sp>
      <p:grpSp>
        <p:nvGrpSpPr>
          <p:cNvPr id="2064" name="Group 2063"/>
          <p:cNvGrpSpPr/>
          <p:nvPr/>
        </p:nvGrpSpPr>
        <p:grpSpPr>
          <a:xfrm>
            <a:off x="755576" y="1338834"/>
            <a:ext cx="7618049" cy="4787636"/>
            <a:chOff x="1650384" y="1232661"/>
            <a:chExt cx="6660000" cy="4122547"/>
          </a:xfrm>
        </p:grpSpPr>
        <p:sp>
          <p:nvSpPr>
            <p:cNvPr id="12" name="Oval 11"/>
            <p:cNvSpPr/>
            <p:nvPr/>
          </p:nvSpPr>
          <p:spPr>
            <a:xfrm>
              <a:off x="2820144" y="1772816"/>
              <a:ext cx="4320480" cy="295232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4" name="Oval 13"/>
            <p:cNvSpPr/>
            <p:nvPr/>
          </p:nvSpPr>
          <p:spPr>
            <a:xfrm>
              <a:off x="3419872" y="3194980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5" name="Straight Connector 14"/>
            <p:cNvCxnSpPr/>
            <p:nvPr/>
          </p:nvCxnSpPr>
          <p:spPr>
            <a:xfrm flipH="1">
              <a:off x="1650384" y="3248980"/>
              <a:ext cx="6660000" cy="0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6516216" y="3194980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4980384" y="1232661"/>
              <a:ext cx="0" cy="3852000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2832280" y="5355208"/>
              <a:ext cx="3751791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7133372" y="1250752"/>
              <a:ext cx="0" cy="4104456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2818425" y="1250752"/>
              <a:ext cx="0" cy="4104456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6570216" y="3248980"/>
              <a:ext cx="0" cy="2052228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6584071" y="5355208"/>
              <a:ext cx="556553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1" name="Straight Connector 2050"/>
            <p:cNvCxnSpPr>
              <a:endCxn id="12" idx="0"/>
            </p:cNvCxnSpPr>
            <p:nvPr/>
          </p:nvCxnSpPr>
          <p:spPr>
            <a:xfrm>
              <a:off x="4067944" y="1772816"/>
              <a:ext cx="912440" cy="0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2818425" y="1412776"/>
              <a:ext cx="2161959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4980384" y="1412776"/>
              <a:ext cx="2161959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4211960" y="1772816"/>
              <a:ext cx="0" cy="1476164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6" name="Straight Arrow Connector 2055"/>
            <p:cNvCxnSpPr>
              <a:stCxn id="17" idx="1"/>
              <a:endCxn id="42" idx="5"/>
            </p:cNvCxnSpPr>
            <p:nvPr/>
          </p:nvCxnSpPr>
          <p:spPr>
            <a:xfrm flipH="1" flipV="1">
              <a:off x="5698201" y="1885789"/>
              <a:ext cx="833831" cy="1325007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1" name="Arc 2060"/>
            <p:cNvSpPr/>
            <p:nvPr/>
          </p:nvSpPr>
          <p:spPr>
            <a:xfrm>
              <a:off x="6044599" y="2852936"/>
              <a:ext cx="792000" cy="792088"/>
            </a:xfrm>
            <a:prstGeom prst="arc">
              <a:avLst>
                <a:gd name="adj1" fmla="val 15148373"/>
                <a:gd name="adj2" fmla="val 0"/>
              </a:avLst>
            </a:prstGeom>
            <a:ln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2" name="Oval 41"/>
            <p:cNvSpPr/>
            <p:nvPr/>
          </p:nvSpPr>
          <p:spPr>
            <a:xfrm>
              <a:off x="5606017" y="1793605"/>
              <a:ext cx="108000" cy="1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3178079" y="1350641"/>
            <a:ext cx="31771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i="1" dirty="0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a</a:t>
            </a:r>
            <a:endParaRPr lang="en-AU" i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663739" y="1337941"/>
            <a:ext cx="31771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i="1" dirty="0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a</a:t>
            </a:r>
            <a:endParaRPr lang="en-AU" i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541126" y="2680657"/>
            <a:ext cx="31290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i="1" dirty="0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b</a:t>
            </a:r>
            <a:endParaRPr lang="en-AU" i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211739" y="6063758"/>
            <a:ext cx="375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i="1" dirty="0" err="1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r</a:t>
            </a:r>
            <a:r>
              <a:rPr lang="en-AU" i="1" baseline="-250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a</a:t>
            </a:r>
            <a:endParaRPr lang="en-AU" i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518354" y="6063758"/>
            <a:ext cx="375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i="1" dirty="0" err="1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r</a:t>
            </a:r>
            <a:r>
              <a:rPr lang="en-AU" i="1" baseline="-250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p</a:t>
            </a:r>
            <a:endParaRPr lang="en-AU" i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>
            <a:off x="2903143" y="3680444"/>
            <a:ext cx="1661457" cy="1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3755495" y="3584566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i="1" dirty="0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c</a:t>
            </a:r>
            <a:endParaRPr lang="en-AU" i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539711" y="263862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r</a:t>
            </a:r>
            <a:endParaRPr lang="en-AU" b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/>
              <p:cNvSpPr txBox="1"/>
              <p:nvPr/>
            </p:nvSpPr>
            <p:spPr>
              <a:xfrm>
                <a:off x="6272724" y="2851175"/>
                <a:ext cx="3789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𝜃</m:t>
                      </m:r>
                    </m:oMath>
                  </m:oMathPara>
                </a14:m>
                <a:endParaRPr lang="en-A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3" name="TextBox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2724" y="2851175"/>
                <a:ext cx="378950" cy="36933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MY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TextBox 63"/>
          <p:cNvSpPr txBox="1"/>
          <p:nvPr/>
        </p:nvSpPr>
        <p:spPr>
          <a:xfrm>
            <a:off x="7227538" y="2922028"/>
            <a:ext cx="114807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i="1" dirty="0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periapsis</a:t>
            </a:r>
            <a:endParaRPr lang="en-AU" i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55576" y="4083240"/>
            <a:ext cx="111440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i="1" dirty="0" err="1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apoapsis</a:t>
            </a:r>
            <a:endParaRPr lang="en-AU" i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7" name="Arc 2066"/>
          <p:cNvSpPr/>
          <p:nvPr/>
        </p:nvSpPr>
        <p:spPr>
          <a:xfrm>
            <a:off x="6585040" y="2905730"/>
            <a:ext cx="1010141" cy="780538"/>
          </a:xfrm>
          <a:prstGeom prst="arc">
            <a:avLst>
              <a:gd name="adj1" fmla="val 21538811"/>
              <a:gd name="adj2" fmla="val 5824984"/>
            </a:avLst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7" name="Arc 66"/>
          <p:cNvSpPr/>
          <p:nvPr/>
        </p:nvSpPr>
        <p:spPr>
          <a:xfrm>
            <a:off x="1586570" y="3692971"/>
            <a:ext cx="1010141" cy="780538"/>
          </a:xfrm>
          <a:prstGeom prst="arc">
            <a:avLst>
              <a:gd name="adj1" fmla="val 10604385"/>
              <a:gd name="adj2" fmla="val 16221117"/>
            </a:avLst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365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AU" sz="3200" dirty="0" smtClean="0"/>
              <a:t>Satellite on an elliptical orbit around Earth</a:t>
            </a:r>
            <a:endParaRPr lang="en-AU" sz="3200" dirty="0"/>
          </a:p>
        </p:txBody>
      </p:sp>
      <p:sp>
        <p:nvSpPr>
          <p:cNvPr id="12" name="Oval 11"/>
          <p:cNvSpPr/>
          <p:nvPr/>
        </p:nvSpPr>
        <p:spPr>
          <a:xfrm>
            <a:off x="2093607" y="2074727"/>
            <a:ext cx="4941986" cy="34286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Oval 13"/>
          <p:cNvSpPr/>
          <p:nvPr/>
        </p:nvSpPr>
        <p:spPr>
          <a:xfrm>
            <a:off x="2779607" y="3726328"/>
            <a:ext cx="123536" cy="12542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755576" y="3789040"/>
            <a:ext cx="7618049" cy="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321364" y="3726328"/>
            <a:ext cx="123536" cy="1254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2056" name="Straight Arrow Connector 2055"/>
          <p:cNvCxnSpPr>
            <a:stCxn id="17" idx="1"/>
            <a:endCxn id="42" idx="5"/>
          </p:cNvCxnSpPr>
          <p:nvPr/>
        </p:nvCxnSpPr>
        <p:spPr>
          <a:xfrm flipH="1" flipV="1">
            <a:off x="5385676" y="2205926"/>
            <a:ext cx="953779" cy="153877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1" name="Arc 2060"/>
          <p:cNvSpPr/>
          <p:nvPr/>
        </p:nvSpPr>
        <p:spPr>
          <a:xfrm>
            <a:off x="5781904" y="3329102"/>
            <a:ext cx="905930" cy="919875"/>
          </a:xfrm>
          <a:prstGeom prst="arc">
            <a:avLst>
              <a:gd name="adj1" fmla="val 15148373"/>
              <a:gd name="adj2" fmla="val 0"/>
            </a:avLst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Oval 41"/>
          <p:cNvSpPr/>
          <p:nvPr/>
        </p:nvSpPr>
        <p:spPr>
          <a:xfrm>
            <a:off x="5280232" y="2098870"/>
            <a:ext cx="123536" cy="1254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2" name="TextBox 61"/>
          <p:cNvSpPr txBox="1"/>
          <p:nvPr/>
        </p:nvSpPr>
        <p:spPr>
          <a:xfrm>
            <a:off x="5539711" y="274721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r</a:t>
            </a:r>
            <a:endParaRPr lang="en-AU" b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/>
              <p:cNvSpPr txBox="1"/>
              <p:nvPr/>
            </p:nvSpPr>
            <p:spPr>
              <a:xfrm>
                <a:off x="6272724" y="2959770"/>
                <a:ext cx="3789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𝜃</m:t>
                      </m:r>
                    </m:oMath>
                  </m:oMathPara>
                </a14:m>
                <a:endParaRPr lang="en-A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3" name="TextBox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2724" y="2959770"/>
                <a:ext cx="378950" cy="36933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MY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TextBox 63"/>
          <p:cNvSpPr txBox="1"/>
          <p:nvPr/>
        </p:nvSpPr>
        <p:spPr>
          <a:xfrm>
            <a:off x="7227538" y="3030623"/>
            <a:ext cx="92845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i="1" dirty="0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perigee</a:t>
            </a:r>
            <a:endParaRPr lang="en-AU" i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55576" y="4191835"/>
            <a:ext cx="8947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i="1" dirty="0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apogee</a:t>
            </a:r>
            <a:endParaRPr lang="en-AU" i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7" name="Arc 2066"/>
          <p:cNvSpPr/>
          <p:nvPr/>
        </p:nvSpPr>
        <p:spPr>
          <a:xfrm>
            <a:off x="6585040" y="3014325"/>
            <a:ext cx="1010141" cy="780538"/>
          </a:xfrm>
          <a:prstGeom prst="arc">
            <a:avLst>
              <a:gd name="adj1" fmla="val 21538811"/>
              <a:gd name="adj2" fmla="val 5824984"/>
            </a:avLst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7" name="Arc 66"/>
          <p:cNvSpPr/>
          <p:nvPr/>
        </p:nvSpPr>
        <p:spPr>
          <a:xfrm>
            <a:off x="1586570" y="3801566"/>
            <a:ext cx="1010141" cy="780538"/>
          </a:xfrm>
          <a:prstGeom prst="arc">
            <a:avLst>
              <a:gd name="adj1" fmla="val 10604385"/>
              <a:gd name="adj2" fmla="val 16221117"/>
            </a:avLst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074" name="Picture 2" descr="C:\Users\salahx\AppData\Local\Microsoft\Windows\Temporary Internet Files\Content.IE5\75P1UNFX\lgi01a201311072100[1]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53" y="3557455"/>
            <a:ext cx="484196" cy="484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567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395536" y="0"/>
                <a:ext cx="8229600" cy="1143000"/>
              </a:xfrm>
            </p:spPr>
            <p:txBody>
              <a:bodyPr>
                <a:normAutofit/>
              </a:bodyPr>
              <a:lstStyle/>
              <a:p>
                <a:pPr algn="l"/>
                <a:r>
                  <a:rPr lang="en-AU" sz="3200" dirty="0" smtClean="0"/>
                  <a:t>Radius</a:t>
                </a:r>
                <a:r>
                  <a:rPr lang="en-AU" sz="3200" b="1" i="1" dirty="0" smtClean="0"/>
                  <a:t>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AU" sz="3200" b="1" i="1" dirty="0" smtClean="0"/>
                  <a:t> </a:t>
                </a:r>
                <a:r>
                  <a:rPr lang="en-AU" sz="3200" dirty="0" smtClean="0"/>
                  <a:t>as a function of true anomaly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AU" sz="3200" b="1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395536" y="0"/>
                <a:ext cx="8229600" cy="1143000"/>
              </a:xfrm>
              <a:blipFill rotWithShape="0">
                <a:blip r:embed="rId2"/>
                <a:stretch>
                  <a:fillRect l="-1926"/>
                </a:stretch>
              </a:blipFill>
            </p:spPr>
            <p:txBody>
              <a:bodyPr/>
              <a:lstStyle/>
              <a:p>
                <a:r>
                  <a:rPr lang="en-MY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Oval 11"/>
          <p:cNvSpPr/>
          <p:nvPr/>
        </p:nvSpPr>
        <p:spPr>
          <a:xfrm>
            <a:off x="2051720" y="1412776"/>
            <a:ext cx="4941986" cy="34286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Oval 13"/>
          <p:cNvSpPr/>
          <p:nvPr/>
        </p:nvSpPr>
        <p:spPr>
          <a:xfrm>
            <a:off x="2737720" y="3064377"/>
            <a:ext cx="123536" cy="12542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713689" y="3127089"/>
            <a:ext cx="7618049" cy="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279477" y="3064377"/>
            <a:ext cx="123536" cy="1254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2056" name="Straight Arrow Connector 2055"/>
          <p:cNvCxnSpPr>
            <a:stCxn id="17" idx="1"/>
            <a:endCxn id="42" idx="5"/>
          </p:cNvCxnSpPr>
          <p:nvPr/>
        </p:nvCxnSpPr>
        <p:spPr>
          <a:xfrm flipH="1" flipV="1">
            <a:off x="5343789" y="1543975"/>
            <a:ext cx="953779" cy="153877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1" name="Arc 2060"/>
          <p:cNvSpPr/>
          <p:nvPr/>
        </p:nvSpPr>
        <p:spPr>
          <a:xfrm>
            <a:off x="5740017" y="2667151"/>
            <a:ext cx="905930" cy="919875"/>
          </a:xfrm>
          <a:prstGeom prst="arc">
            <a:avLst>
              <a:gd name="adj1" fmla="val 15148373"/>
              <a:gd name="adj2" fmla="val 0"/>
            </a:avLst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Oval 41"/>
          <p:cNvSpPr/>
          <p:nvPr/>
        </p:nvSpPr>
        <p:spPr>
          <a:xfrm>
            <a:off x="5238345" y="1436919"/>
            <a:ext cx="123536" cy="1254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2" name="TextBox 61"/>
          <p:cNvSpPr txBox="1"/>
          <p:nvPr/>
        </p:nvSpPr>
        <p:spPr>
          <a:xfrm>
            <a:off x="5497824" y="208526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 smtClean="0">
                <a:latin typeface="Century Schoolbook" panose="02040604050505020304" pitchFamily="18" charset="0"/>
                <a:cs typeface="Times New Roman" panose="02020603050405020304" pitchFamily="18" charset="0"/>
              </a:rPr>
              <a:t>r</a:t>
            </a:r>
            <a:endParaRPr lang="en-AU" b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/>
              <p:cNvSpPr txBox="1"/>
              <p:nvPr/>
            </p:nvSpPr>
            <p:spPr>
              <a:xfrm>
                <a:off x="6230837" y="2297819"/>
                <a:ext cx="3789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𝜃</m:t>
                      </m:r>
                    </m:oMath>
                  </m:oMathPara>
                </a14:m>
                <a:endParaRPr lang="en-A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3" name="TextBox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0837" y="2297819"/>
                <a:ext cx="378950" cy="36933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MY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 descr="C:\Users\salahx\AppData\Local\Microsoft\Windows\Temporary Internet Files\Content.IE5\75P1UNFX\lgi01a201311072100[1]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3766" y="2895504"/>
            <a:ext cx="484196" cy="484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788618" y="5130303"/>
                <a:ext cx="3238515" cy="12132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sSup>
                            <m:sSup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func>
                            <m:func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600" b="0" i="0" smtClean="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func>
                        </m:den>
                      </m:f>
                    </m:oMath>
                  </m:oMathPara>
                </a14:m>
                <a:endParaRPr lang="en-MY" sz="36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88618" y="5130303"/>
                <a:ext cx="3238515" cy="121321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MY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22524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AU" sz="3200" dirty="0" smtClean="0"/>
              <a:t>Orbits with different eccentricity </a:t>
            </a:r>
            <a:r>
              <a:rPr lang="en-AU" sz="3200" i="1" dirty="0" smtClean="0"/>
              <a:t>e </a:t>
            </a:r>
            <a:r>
              <a:rPr lang="en-AU" sz="3200" dirty="0" smtClean="0"/>
              <a:t>with a common focus at </a:t>
            </a:r>
            <a:r>
              <a:rPr lang="en-AU" sz="3200" i="1" dirty="0" smtClean="0"/>
              <a:t>F</a:t>
            </a:r>
            <a:r>
              <a:rPr lang="en-AU" sz="3200" dirty="0" smtClean="0"/>
              <a:t> and periapsis at </a:t>
            </a:r>
            <a:r>
              <a:rPr lang="en-AU" sz="3200" i="1" dirty="0" smtClean="0"/>
              <a:t>P</a:t>
            </a:r>
            <a:endParaRPr lang="en-AU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711" y="1340768"/>
            <a:ext cx="6953250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9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AU" sz="3200" dirty="0" smtClean="0"/>
              <a:t>Kepler’s Law of Equal Areas (Kepler 2)</a:t>
            </a:r>
            <a:endParaRPr lang="en-AU" sz="3200" dirty="0"/>
          </a:p>
        </p:txBody>
      </p:sp>
      <p:pic>
        <p:nvPicPr>
          <p:cNvPr id="1026" name="Picture 2" descr="https://upload.wikimedia.org/wikipedia/commons/6/69/Kepler-second-law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952388"/>
            <a:ext cx="4104454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11560" y="3674989"/>
            <a:ext cx="8136904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 smtClean="0"/>
              <a:t>A </a:t>
            </a:r>
            <a:r>
              <a:rPr lang="en-MY" sz="2800" dirty="0"/>
              <a:t>line joining a planet and the Sun sweeps out equal areas </a:t>
            </a:r>
            <a:r>
              <a:rPr lang="en-MY" sz="2800" dirty="0" smtClean="0"/>
              <a:t>in </a:t>
            </a:r>
            <a:r>
              <a:rPr lang="en-MY" sz="2800" dirty="0"/>
              <a:t>equal intervals of </a:t>
            </a:r>
            <a:r>
              <a:rPr lang="en-MY" sz="2800" dirty="0" smtClean="0"/>
              <a:t>time. </a:t>
            </a:r>
          </a:p>
          <a:p>
            <a:endParaRPr lang="en-MY" sz="2800" dirty="0"/>
          </a:p>
          <a:p>
            <a:r>
              <a:rPr lang="en-MY" sz="2800" dirty="0" smtClean="0"/>
              <a:t>The </a:t>
            </a:r>
            <a:r>
              <a:rPr lang="en-MY" sz="2800" dirty="0"/>
              <a:t>orbital radius and angular velocity of the planet in the elliptical orbit will vary. This is shown in the animation: the planet travels faster when closer to the </a:t>
            </a:r>
            <a:r>
              <a:rPr lang="en-MY" sz="2800" dirty="0" smtClean="0"/>
              <a:t>focus, </a:t>
            </a:r>
            <a:r>
              <a:rPr lang="en-MY" sz="2800" dirty="0"/>
              <a:t>then slower when farther from the </a:t>
            </a:r>
            <a:r>
              <a:rPr lang="en-MY" sz="2800" dirty="0" smtClean="0"/>
              <a:t>focus.</a:t>
            </a:r>
            <a:r>
              <a:rPr lang="en-MY" sz="3200" dirty="0" smtClean="0"/>
              <a:t/>
            </a:r>
            <a:br>
              <a:rPr lang="en-MY" sz="3200" dirty="0" smtClean="0"/>
            </a:br>
            <a:endParaRPr lang="en-MY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5695404" y="1888206"/>
                <a:ext cx="1950342" cy="793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𝑑𝐴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en-MY" sz="2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5404" y="1888206"/>
                <a:ext cx="1950342" cy="79355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MY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1394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 smtClean="0"/>
              <a:t>Kepler’s Law of Periods (Kepler 3)</a:t>
            </a:r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03548" y="1556792"/>
                <a:ext cx="8136904" cy="452596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b="0" dirty="0" smtClean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AU" dirty="0"/>
              </a:p>
              <a:p>
                <a:pPr marL="0" indent="0">
                  <a:buNone/>
                </a:pPr>
                <a:r>
                  <a:rPr lang="en-AU" sz="2800" dirty="0"/>
                  <a:t>The square of the </a:t>
                </a:r>
                <a:r>
                  <a:rPr lang="en-AU" sz="2800" b="1" dirty="0"/>
                  <a:t>period</a:t>
                </a:r>
                <a:r>
                  <a:rPr lang="en-AU" sz="2800" dirty="0"/>
                  <a:t> of a planet is proportional to the cube of its </a:t>
                </a:r>
                <a:r>
                  <a:rPr lang="en-AU" sz="2800" b="1" dirty="0"/>
                  <a:t>semi-major axis </a:t>
                </a:r>
                <a:r>
                  <a:rPr lang="en-AU" sz="2800" dirty="0"/>
                  <a:t>(mean distance) from the </a:t>
                </a:r>
                <a:r>
                  <a:rPr lang="en-AU" sz="2800" dirty="0" smtClean="0"/>
                  <a:t>Sun</a:t>
                </a:r>
              </a:p>
              <a:p>
                <a:pPr marL="0" indent="0">
                  <a:buNone/>
                </a:pPr>
                <a:endParaRPr lang="en-AU" sz="2800" dirty="0" smtClean="0"/>
              </a:p>
              <a:p>
                <a:pPr marL="0" indent="0">
                  <a:buNone/>
                </a:pPr>
                <a:r>
                  <a:rPr lang="en-AU" sz="2800" dirty="0" smtClean="0"/>
                  <a:t>Simply, planets in larger orbit takes longer time to complete a revolution.</a:t>
                </a:r>
              </a:p>
              <a:p>
                <a:pPr marL="0" indent="0">
                  <a:buNone/>
                </a:pPr>
                <a:r>
                  <a:rPr lang="en-AU" sz="2800" dirty="0" smtClean="0"/>
                  <a:t>More specifically,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p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3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US" sz="3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den>
                    </m:f>
                    <m:sSup>
                      <m:sSupPr>
                        <m:ctrlPr>
                          <a:rPr lang="en-US" sz="3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AU" sz="2800" dirty="0" smtClean="0"/>
              </a:p>
              <a:p>
                <a:pPr marL="0" indent="0">
                  <a:buNone/>
                </a:pPr>
                <a:endParaRPr lang="en-AU" sz="2800" dirty="0"/>
              </a:p>
              <a:p>
                <a:pPr marL="0" indent="0">
                  <a:buNone/>
                </a:pPr>
                <a:endParaRPr lang="en-AU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3548" y="1556792"/>
                <a:ext cx="8136904" cy="4525963"/>
              </a:xfrm>
              <a:blipFill rotWithShape="0">
                <a:blip r:embed="rId2"/>
                <a:stretch>
                  <a:fillRect l="-1574" r="-600" b="-673"/>
                </a:stretch>
              </a:blipFill>
            </p:spPr>
            <p:txBody>
              <a:bodyPr/>
              <a:lstStyle/>
              <a:p>
                <a:r>
                  <a:rPr lang="en-MY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395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AU" dirty="0" smtClean="0"/>
              <a:t>Newton’s Law of Universal Gravitation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1196752"/>
            <a:ext cx="6167784" cy="39644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843808" y="5178637"/>
                <a:ext cx="2967607" cy="1244828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𝐺𝑀𝑚</m:t>
                          </m:r>
                        </m:num>
                        <m:den>
                          <m:sSup>
                            <m:sSup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MY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3808" y="5178637"/>
                <a:ext cx="2967607" cy="124482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MY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066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33375"/>
            <a:ext cx="7620000" cy="619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773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 smtClean="0"/>
              <a:t>Space Mechanics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70080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400" b="1" dirty="0" smtClean="0"/>
              <a:t>Celestial mechanics </a:t>
            </a:r>
            <a:r>
              <a:rPr lang="en-AU" sz="2400" dirty="0" smtClean="0"/>
              <a:t>examines the dynamic motions of celestial objects</a:t>
            </a:r>
          </a:p>
          <a:p>
            <a:pPr marL="0" indent="0">
              <a:buNone/>
            </a:pPr>
            <a:r>
              <a:rPr lang="en-AU" sz="2400" b="1" dirty="0"/>
              <a:t>O</a:t>
            </a:r>
            <a:r>
              <a:rPr lang="en-AU" sz="2400" b="1" dirty="0" smtClean="0"/>
              <a:t>rbital dynamics </a:t>
            </a:r>
            <a:r>
              <a:rPr lang="en-AU" sz="2400" dirty="0" smtClean="0"/>
              <a:t>studies the motion of all orbiting bodies</a:t>
            </a:r>
          </a:p>
          <a:p>
            <a:pPr marL="0" indent="0">
              <a:buNone/>
            </a:pPr>
            <a:r>
              <a:rPr lang="en-AU" sz="2400" b="1" dirty="0"/>
              <a:t>A</a:t>
            </a:r>
            <a:r>
              <a:rPr lang="en-AU" sz="2400" b="1" dirty="0" smtClean="0"/>
              <a:t>ttitude dynamics </a:t>
            </a:r>
            <a:r>
              <a:rPr lang="en-AU" sz="2400" dirty="0" smtClean="0"/>
              <a:t>deals with the orientation of an object</a:t>
            </a:r>
          </a:p>
          <a:p>
            <a:pPr marL="0" indent="0">
              <a:buNone/>
            </a:pPr>
            <a:endParaRPr lang="en-AU" sz="2400" dirty="0" smtClean="0"/>
          </a:p>
          <a:p>
            <a:pPr marL="0" indent="0" algn="ctr">
              <a:buNone/>
            </a:pPr>
            <a:r>
              <a:rPr lang="en-AU" b="1" dirty="0" smtClean="0"/>
              <a:t>Astrodynamics </a:t>
            </a:r>
            <a:r>
              <a:rPr lang="en-AU" dirty="0" smtClean="0"/>
              <a:t>is the study of the motion of man-made objects in space, subject to both natural and artificially induced forces.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2047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 smtClean="0"/>
              <a:t>Textbooks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700808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AU" sz="2000" i="1" dirty="0" smtClean="0"/>
              <a:t>Fundamentals of Astrodynamics</a:t>
            </a:r>
            <a:r>
              <a:rPr lang="en-AU" sz="2000" dirty="0" smtClean="0"/>
              <a:t>, </a:t>
            </a:r>
            <a:r>
              <a:rPr lang="en-AU" sz="2000" b="1" dirty="0" smtClean="0"/>
              <a:t>Bate, Mueller, and White </a:t>
            </a:r>
            <a:r>
              <a:rPr lang="en-AU" sz="2000" dirty="0" smtClean="0"/>
              <a:t>1971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AU" sz="2000" i="1" dirty="0" smtClean="0"/>
              <a:t>An Introduction to the Mathematics and Methods of Astrodynamics</a:t>
            </a:r>
            <a:r>
              <a:rPr lang="en-AU" sz="2000" dirty="0" smtClean="0"/>
              <a:t>, </a:t>
            </a:r>
            <a:r>
              <a:rPr lang="en-AU" sz="2000" b="1" dirty="0" err="1" smtClean="0"/>
              <a:t>Battin</a:t>
            </a:r>
            <a:r>
              <a:rPr lang="en-AU" sz="2000" b="1" dirty="0" smtClean="0"/>
              <a:t> </a:t>
            </a:r>
            <a:r>
              <a:rPr lang="en-AU" sz="2000" dirty="0" smtClean="0"/>
              <a:t>1999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AU" sz="2000" i="1" dirty="0"/>
              <a:t>Introduction to Space </a:t>
            </a:r>
            <a:r>
              <a:rPr lang="en-AU" sz="2000" i="1" dirty="0" smtClean="0"/>
              <a:t>Dynamics</a:t>
            </a:r>
            <a:r>
              <a:rPr lang="en-AU" sz="2000" dirty="0" smtClean="0"/>
              <a:t>, </a:t>
            </a:r>
            <a:r>
              <a:rPr lang="en-AU" sz="2000" b="1" dirty="0" smtClean="0"/>
              <a:t>Thomson</a:t>
            </a:r>
            <a:r>
              <a:rPr lang="en-AU" sz="2000" dirty="0" smtClean="0"/>
              <a:t>, 1961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AU" sz="2000" i="1" dirty="0" smtClean="0"/>
              <a:t>Celestial Mechanics</a:t>
            </a:r>
            <a:r>
              <a:rPr lang="en-AU" sz="2000" dirty="0" smtClean="0"/>
              <a:t>, </a:t>
            </a:r>
            <a:r>
              <a:rPr lang="en-AU" sz="2000" b="1" dirty="0" smtClean="0"/>
              <a:t>Danby</a:t>
            </a:r>
            <a:r>
              <a:rPr lang="en-AU" sz="2000" dirty="0" smtClean="0"/>
              <a:t>, 1962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AU" sz="2000" i="1" dirty="0" smtClean="0"/>
              <a:t>Methods of Orbital Determination</a:t>
            </a:r>
            <a:r>
              <a:rPr lang="en-AU" sz="2000" dirty="0" smtClean="0"/>
              <a:t>, </a:t>
            </a:r>
            <a:r>
              <a:rPr lang="en-AU" sz="2000" b="1" dirty="0" err="1" smtClean="0"/>
              <a:t>Escobal</a:t>
            </a:r>
            <a:r>
              <a:rPr lang="en-AU" sz="2000" dirty="0" smtClean="0"/>
              <a:t>, 1965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AU" sz="2000" i="1" dirty="0"/>
              <a:t>Modern Spacecraft Dynamics and </a:t>
            </a:r>
            <a:r>
              <a:rPr lang="en-AU" sz="2000" i="1" dirty="0" smtClean="0"/>
              <a:t>Control</a:t>
            </a:r>
            <a:r>
              <a:rPr lang="en-AU" sz="2000" dirty="0" smtClean="0"/>
              <a:t>, </a:t>
            </a:r>
            <a:r>
              <a:rPr lang="en-AU" sz="2000" b="1" dirty="0" smtClean="0"/>
              <a:t>Kaplan</a:t>
            </a:r>
            <a:r>
              <a:rPr lang="en-AU" sz="2000" dirty="0" smtClean="0"/>
              <a:t>, 1976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AU" sz="2000" i="1" dirty="0" smtClean="0"/>
              <a:t>Orbital Mechanics</a:t>
            </a:r>
            <a:r>
              <a:rPr lang="en-AU" sz="2000" dirty="0" smtClean="0"/>
              <a:t>, </a:t>
            </a:r>
            <a:r>
              <a:rPr lang="en-AU" sz="2000" b="1" dirty="0" err="1" smtClean="0"/>
              <a:t>Chobotov</a:t>
            </a:r>
            <a:r>
              <a:rPr lang="en-AU" sz="2000" dirty="0" smtClean="0"/>
              <a:t>, 1996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AU" sz="2000" i="1" dirty="0" smtClean="0"/>
              <a:t>Spaceflight Dynamics</a:t>
            </a:r>
            <a:r>
              <a:rPr lang="en-AU" sz="2000" dirty="0" smtClean="0"/>
              <a:t>, </a:t>
            </a:r>
            <a:r>
              <a:rPr lang="en-AU" sz="2000" b="1" dirty="0" smtClean="0"/>
              <a:t>Wiesel</a:t>
            </a:r>
            <a:r>
              <a:rPr lang="en-AU" sz="2000" dirty="0" smtClean="0"/>
              <a:t>, 1996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AU" sz="2000" i="1" dirty="0" smtClean="0"/>
              <a:t>Fundamentals of Astrodynamics and Applications</a:t>
            </a:r>
            <a:r>
              <a:rPr lang="en-AU" sz="2000" dirty="0" smtClean="0"/>
              <a:t>, </a:t>
            </a:r>
            <a:r>
              <a:rPr lang="en-AU" sz="2000" b="1" dirty="0" err="1" smtClean="0"/>
              <a:t>Vallado</a:t>
            </a:r>
            <a:r>
              <a:rPr lang="en-AU" sz="2000" dirty="0" smtClean="0"/>
              <a:t>, 1997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AU" sz="2000" i="1" dirty="0" smtClean="0"/>
              <a:t>Orbital Mechanics for Engineering Students</a:t>
            </a:r>
            <a:r>
              <a:rPr lang="en-AU" sz="2000" dirty="0" smtClean="0"/>
              <a:t>, </a:t>
            </a:r>
            <a:r>
              <a:rPr lang="en-AU" sz="2000" b="1" dirty="0" smtClean="0"/>
              <a:t>Curtis</a:t>
            </a:r>
            <a:r>
              <a:rPr lang="en-AU" sz="2000" dirty="0" smtClean="0"/>
              <a:t>, 2014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91012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 smtClean="0"/>
              <a:t>Ancient Thinking on Astronomy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625" r="2625"/>
          <a:stretch/>
        </p:blipFill>
        <p:spPr>
          <a:xfrm>
            <a:off x="560057" y="1700808"/>
            <a:ext cx="8023886" cy="423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97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 smtClean="0"/>
              <a:t>Problem with Geocentric </a:t>
            </a:r>
            <a:endParaRPr lang="en-A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49" y="1844824"/>
            <a:ext cx="7873702" cy="456674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57200" y="1417638"/>
            <a:ext cx="4114800" cy="5179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64235" y="1844823"/>
            <a:ext cx="8118661" cy="4566747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-3864235" y="1417638"/>
            <a:ext cx="4410410" cy="5179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55702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 smtClean="0"/>
              <a:t>Heliocentric</a:t>
            </a:r>
            <a:endParaRPr lang="en-A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49" y="1844824"/>
            <a:ext cx="7873702" cy="456674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572000" y="1538340"/>
            <a:ext cx="4114800" cy="5179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7173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 smtClean="0"/>
              <a:t>Heliocentric vs Geocentric Model</a:t>
            </a:r>
            <a:endParaRPr lang="en-A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49" y="1844824"/>
            <a:ext cx="7873702" cy="456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39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 smtClean="0"/>
              <a:t>Copernicus’ model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2060848"/>
            <a:ext cx="4824536" cy="45259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AU" dirty="0" smtClean="0"/>
              <a:t>The </a:t>
            </a:r>
            <a:r>
              <a:rPr lang="en-AU" dirty="0"/>
              <a:t>planetary orbit is a circle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The Sun at the </a:t>
            </a:r>
            <a:r>
              <a:rPr lang="en-AU" dirty="0" err="1"/>
              <a:t>center</a:t>
            </a:r>
            <a:r>
              <a:rPr lang="en-AU" dirty="0"/>
              <a:t> of the orbit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The speed of the planet in the orbit is constant</a:t>
            </a:r>
          </a:p>
          <a:p>
            <a:pPr marL="0" indent="0">
              <a:buNone/>
            </a:pPr>
            <a:endParaRPr lang="en-AU" dirty="0"/>
          </a:p>
        </p:txBody>
      </p:sp>
      <p:grpSp>
        <p:nvGrpSpPr>
          <p:cNvPr id="7" name="Group 6"/>
          <p:cNvGrpSpPr/>
          <p:nvPr/>
        </p:nvGrpSpPr>
        <p:grpSpPr>
          <a:xfrm>
            <a:off x="6084168" y="2492896"/>
            <a:ext cx="2232248" cy="2232000"/>
            <a:chOff x="3203848" y="4185208"/>
            <a:chExt cx="2232248" cy="2232000"/>
          </a:xfrm>
        </p:grpSpPr>
        <p:sp>
          <p:nvSpPr>
            <p:cNvPr id="4" name="Oval 3"/>
            <p:cNvSpPr/>
            <p:nvPr/>
          </p:nvSpPr>
          <p:spPr>
            <a:xfrm>
              <a:off x="4211960" y="5193196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5" name="Oval 4"/>
            <p:cNvSpPr/>
            <p:nvPr/>
          </p:nvSpPr>
          <p:spPr>
            <a:xfrm>
              <a:off x="3203848" y="4185208"/>
              <a:ext cx="2232248" cy="2232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Oval 5"/>
            <p:cNvSpPr/>
            <p:nvPr/>
          </p:nvSpPr>
          <p:spPr>
            <a:xfrm>
              <a:off x="5095671" y="4509120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</p:grpSp>
      <p:cxnSp>
        <p:nvCxnSpPr>
          <p:cNvPr id="9" name="Straight Arrow Connector 8"/>
          <p:cNvCxnSpPr/>
          <p:nvPr/>
        </p:nvCxnSpPr>
        <p:spPr>
          <a:xfrm flipH="1" flipV="1">
            <a:off x="7533854" y="2319739"/>
            <a:ext cx="505663" cy="53993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7"/>
            <a:endCxn id="6" idx="7"/>
          </p:cNvCxnSpPr>
          <p:nvPr/>
        </p:nvCxnSpPr>
        <p:spPr>
          <a:xfrm flipV="1">
            <a:off x="7276668" y="2832624"/>
            <a:ext cx="791507" cy="699896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22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 smtClean="0"/>
              <a:t>Kepler’s Law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2060848"/>
            <a:ext cx="8136904" cy="45259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dirty="0" smtClean="0"/>
              <a:t>The planetary orbit is an ellipse, with the Sun at one of its foci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The line joining the planet to the Sun sweeps out equal areas in equal times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The square of the period of a planet is proportional to the cube of its semi-major axis (mean distance) from the Sun</a:t>
            </a: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217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2040</TotalTime>
  <Words>383</Words>
  <Application>Microsoft Office PowerPoint</Application>
  <PresentationFormat>On-screen Show (4:3)</PresentationFormat>
  <Paragraphs>66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Cambria Math</vt:lpstr>
      <vt:lpstr>Century Schoolbook</vt:lpstr>
      <vt:lpstr>Times New Roman</vt:lpstr>
      <vt:lpstr>Office Theme</vt:lpstr>
      <vt:lpstr>EAS 3801 Space Mechanics</vt:lpstr>
      <vt:lpstr>Space Mechanics</vt:lpstr>
      <vt:lpstr>Textbooks</vt:lpstr>
      <vt:lpstr>Ancient Thinking on Astronomy</vt:lpstr>
      <vt:lpstr>Problem with Geocentric </vt:lpstr>
      <vt:lpstr>Heliocentric</vt:lpstr>
      <vt:lpstr>Heliocentric vs Geocentric Model</vt:lpstr>
      <vt:lpstr>Copernicus’ model</vt:lpstr>
      <vt:lpstr>Kepler’s Law</vt:lpstr>
      <vt:lpstr>Elliptical Orbit (Kepler 1)</vt:lpstr>
      <vt:lpstr>Satellite on an elliptical orbit around Earth</vt:lpstr>
      <vt:lpstr>Radius r as a function of true anomaly θ</vt:lpstr>
      <vt:lpstr>Orbits with different eccentricity e with a common focus at F and periapsis at P</vt:lpstr>
      <vt:lpstr>Kepler’s Law of Equal Areas (Kepler 2)</vt:lpstr>
      <vt:lpstr>Kepler’s Law of Periods (Kepler 3)</vt:lpstr>
      <vt:lpstr>Newton’s Law of Universal Gravitation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 3801 Space Mechanics</dc:title>
  <dc:creator>salahx</dc:creator>
  <cp:lastModifiedBy>Salahuddin Harithuddin</cp:lastModifiedBy>
  <cp:revision>25</cp:revision>
  <dcterms:created xsi:type="dcterms:W3CDTF">2015-09-07T12:26:45Z</dcterms:created>
  <dcterms:modified xsi:type="dcterms:W3CDTF">2019-02-12T03:57:54Z</dcterms:modified>
</cp:coreProperties>
</file>

<file path=docProps/thumbnail.jpeg>
</file>